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  <p:sldMasterId id="2147483697" r:id="rId4"/>
    <p:sldMasterId id="2147483715" r:id="rId5"/>
  </p:sldMasterIdLst>
  <p:sldIdLst>
    <p:sldId id="256" r:id="rId6"/>
    <p:sldId id="257" r:id="rId7"/>
    <p:sldId id="265" r:id="rId8"/>
    <p:sldId id="283" r:id="rId9"/>
    <p:sldId id="267" r:id="rId10"/>
    <p:sldId id="258" r:id="rId11"/>
    <p:sldId id="259" r:id="rId12"/>
    <p:sldId id="268" r:id="rId13"/>
    <p:sldId id="260" r:id="rId14"/>
    <p:sldId id="274" r:id="rId15"/>
    <p:sldId id="285" r:id="rId16"/>
    <p:sldId id="278" r:id="rId17"/>
    <p:sldId id="280" r:id="rId18"/>
    <p:sldId id="284" r:id="rId19"/>
    <p:sldId id="286" r:id="rId20"/>
    <p:sldId id="287" r:id="rId21"/>
    <p:sldId id="289" r:id="rId22"/>
    <p:sldId id="290" r:id="rId23"/>
    <p:sldId id="288" r:id="rId24"/>
    <p:sldId id="270" r:id="rId25"/>
    <p:sldId id="29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9AFDB-124F-45F7-83B5-87C54FEAFCC8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82488CD-E159-49B9-A52D-E7D8DCB5D45F}">
      <dgm:prSet phldrT="[Text]" custT="1"/>
      <dgm:spPr/>
      <dgm:t>
        <a:bodyPr/>
        <a:lstStyle/>
        <a:p>
          <a:pPr algn="ctr"/>
          <a:r>
            <a:rPr lang="en-GB" sz="2000" b="0" i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Input : Company</a:t>
          </a:r>
        </a:p>
      </dgm:t>
    </dgm:pt>
    <dgm:pt modelId="{361B8B2D-B172-4641-8E73-3508F37E51A0}" type="parTrans" cxnId="{785A2457-F4BD-455A-9315-B254E2346B3A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19FE783-0C19-470E-8C91-7C6BA549F8DB}" type="sibTrans" cxnId="{785A2457-F4BD-455A-9315-B254E2346B3A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02131A3-1FD9-4746-9632-B62A917E300F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Fetch Data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CCC245-5BF9-4B41-9169-2E7D2BFBB18D}" type="parTrans" cxnId="{B048E737-5F7F-4410-BC43-CE9BA69DB710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63A72F3-03DD-45AB-B021-3241709E0C25}" type="sibTrans" cxnId="{B048E737-5F7F-4410-BC43-CE9BA69DB710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B669C04-2F9C-40C1-867D-B62BF4A8FF9B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Data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BBCF75-4CC7-4483-B4BB-F76999683632}" type="parTrans" cxnId="{A1E6DAD4-E522-43DB-8E3A-505A37F0CF15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4F12574-AAEB-48F1-99AB-2A5B29D80FEE}" type="sibTrans" cxnId="{A1E6DAD4-E522-43DB-8E3A-505A37F0CF15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7E2B5DF-6E1D-46C8-B4D4-6C9A8ADAA80A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Train model (LSSVR)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0F90F1-E4DF-4516-8847-D408AE4A7ADE}" type="parTrans" cxnId="{EF423B04-023D-495D-A240-69D3C67B1AA6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D7B9574-C4EE-4317-BB22-349711EDBD46}" type="sibTrans" cxnId="{EF423B04-023D-495D-A240-69D3C67B1AA6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DC093F-FAA1-4F6E-BD27-59E48B3F112C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Predict Stock for n Days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14DE9C1-7A0B-4F5F-BD80-D1256FDD71BB}" type="parTrans" cxnId="{5A2417D6-B934-4917-906F-956E4A741E1C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FDA0FD7-86BD-490E-B380-AF818B8999AD}" type="sibTrans" cxnId="{5A2417D6-B934-4917-906F-956E4A741E1C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3473E7-BAA8-49B5-9E4A-5DF2024BB3F5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Predicted Results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D6C434-CDC9-4BB9-BB2A-B4070367B2E8}" type="parTrans" cxnId="{F9AFCD07-23ED-4CAC-9833-2DFC7261CA3A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39BAA0C-DBC0-484D-A960-93317EB43A4C}" type="sibTrans" cxnId="{F9AFCD07-23ED-4CAC-9833-2DFC7261CA3A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947E7E2-2363-4CB9-824F-838217AF54EA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Save Model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2C824D7-1B44-4651-A95D-5CEDD4229516}" type="sibTrans" cxnId="{77F52493-72AB-4BCF-BABA-664213269023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BF8B3D9-BD3C-4BB9-B55A-5A97C0FCCAAF}" type="parTrans" cxnId="{77F52493-72AB-4BCF-BABA-664213269023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3534AF2-8BA6-4890-A049-E772F5A03C2F}" type="pres">
      <dgm:prSet presAssocID="{38C9AFDB-124F-45F7-83B5-87C54FEAFCC8}" presName="diagram" presStyleCnt="0">
        <dgm:presLayoutVars>
          <dgm:dir/>
          <dgm:resizeHandles val="exact"/>
        </dgm:presLayoutVars>
      </dgm:prSet>
      <dgm:spPr/>
    </dgm:pt>
    <dgm:pt modelId="{8D55D3E7-4EC9-4692-BB7E-2B2B16568C30}" type="pres">
      <dgm:prSet presAssocID="{282488CD-E159-49B9-A52D-E7D8DCB5D45F}" presName="node" presStyleLbl="node1" presStyleIdx="0" presStyleCnt="7">
        <dgm:presLayoutVars>
          <dgm:bulletEnabled val="1"/>
        </dgm:presLayoutVars>
      </dgm:prSet>
      <dgm:spPr/>
    </dgm:pt>
    <dgm:pt modelId="{A0C312DB-0425-4B2E-AB85-EFC728537929}" type="pres">
      <dgm:prSet presAssocID="{819FE783-0C19-470E-8C91-7C6BA549F8DB}" presName="sibTrans" presStyleLbl="sibTrans2D1" presStyleIdx="0" presStyleCnt="6"/>
      <dgm:spPr/>
    </dgm:pt>
    <dgm:pt modelId="{F7453231-9AE9-453B-82D3-FBDC9AFAD249}" type="pres">
      <dgm:prSet presAssocID="{819FE783-0C19-470E-8C91-7C6BA549F8DB}" presName="connectorText" presStyleLbl="sibTrans2D1" presStyleIdx="0" presStyleCnt="6"/>
      <dgm:spPr/>
    </dgm:pt>
    <dgm:pt modelId="{9654BAD1-9DCC-4941-8B02-9C34C48BBA06}" type="pres">
      <dgm:prSet presAssocID="{C02131A3-1FD9-4746-9632-B62A917E300F}" presName="node" presStyleLbl="node1" presStyleIdx="1" presStyleCnt="7">
        <dgm:presLayoutVars>
          <dgm:bulletEnabled val="1"/>
        </dgm:presLayoutVars>
      </dgm:prSet>
      <dgm:spPr/>
    </dgm:pt>
    <dgm:pt modelId="{7501BA71-D8EF-47A9-BEC5-E126EDA81BF4}" type="pres">
      <dgm:prSet presAssocID="{163A72F3-03DD-45AB-B021-3241709E0C25}" presName="sibTrans" presStyleLbl="sibTrans2D1" presStyleIdx="1" presStyleCnt="6"/>
      <dgm:spPr/>
    </dgm:pt>
    <dgm:pt modelId="{C54C550C-385D-4D51-9978-4729202CA625}" type="pres">
      <dgm:prSet presAssocID="{163A72F3-03DD-45AB-B021-3241709E0C25}" presName="connectorText" presStyleLbl="sibTrans2D1" presStyleIdx="1" presStyleCnt="6"/>
      <dgm:spPr/>
    </dgm:pt>
    <dgm:pt modelId="{9025A21F-DA15-4DA2-8871-86FCBFB57926}" type="pres">
      <dgm:prSet presAssocID="{FB669C04-2F9C-40C1-867D-B62BF4A8FF9B}" presName="node" presStyleLbl="node1" presStyleIdx="2" presStyleCnt="7">
        <dgm:presLayoutVars>
          <dgm:bulletEnabled val="1"/>
        </dgm:presLayoutVars>
      </dgm:prSet>
      <dgm:spPr/>
    </dgm:pt>
    <dgm:pt modelId="{A4D667E2-B935-471C-9F03-7C539EA42213}" type="pres">
      <dgm:prSet presAssocID="{B4F12574-AAEB-48F1-99AB-2A5B29D80FEE}" presName="sibTrans" presStyleLbl="sibTrans2D1" presStyleIdx="2" presStyleCnt="6"/>
      <dgm:spPr/>
    </dgm:pt>
    <dgm:pt modelId="{AAF47D73-F705-4A60-926C-3B3319C5B37B}" type="pres">
      <dgm:prSet presAssocID="{B4F12574-AAEB-48F1-99AB-2A5B29D80FEE}" presName="connectorText" presStyleLbl="sibTrans2D1" presStyleIdx="2" presStyleCnt="6"/>
      <dgm:spPr/>
    </dgm:pt>
    <dgm:pt modelId="{75F49308-FD82-4455-89A8-5AD86125FAB7}" type="pres">
      <dgm:prSet presAssocID="{47E2B5DF-6E1D-46C8-B4D4-6C9A8ADAA80A}" presName="node" presStyleLbl="node1" presStyleIdx="3" presStyleCnt="7">
        <dgm:presLayoutVars>
          <dgm:bulletEnabled val="1"/>
        </dgm:presLayoutVars>
      </dgm:prSet>
      <dgm:spPr/>
    </dgm:pt>
    <dgm:pt modelId="{0FEC0C47-153C-4167-82E3-0D9EA45D97E4}" type="pres">
      <dgm:prSet presAssocID="{BD7B9574-C4EE-4317-BB22-349711EDBD46}" presName="sibTrans" presStyleLbl="sibTrans2D1" presStyleIdx="3" presStyleCnt="6"/>
      <dgm:spPr/>
    </dgm:pt>
    <dgm:pt modelId="{3B405467-B5F6-4718-B15B-B936FF35D8F7}" type="pres">
      <dgm:prSet presAssocID="{BD7B9574-C4EE-4317-BB22-349711EDBD46}" presName="connectorText" presStyleLbl="sibTrans2D1" presStyleIdx="3" presStyleCnt="6"/>
      <dgm:spPr/>
    </dgm:pt>
    <dgm:pt modelId="{107988D5-7D2C-41C1-8425-A4DF9248F6E0}" type="pres">
      <dgm:prSet presAssocID="{F3DC093F-FAA1-4F6E-BD27-59E48B3F112C}" presName="node" presStyleLbl="node1" presStyleIdx="4" presStyleCnt="7">
        <dgm:presLayoutVars>
          <dgm:bulletEnabled val="1"/>
        </dgm:presLayoutVars>
      </dgm:prSet>
      <dgm:spPr/>
    </dgm:pt>
    <dgm:pt modelId="{54DB4D26-657A-42D2-A18B-2B6369A7BC20}" type="pres">
      <dgm:prSet presAssocID="{6FDA0FD7-86BD-490E-B380-AF818B8999AD}" presName="sibTrans" presStyleLbl="sibTrans2D1" presStyleIdx="4" presStyleCnt="6"/>
      <dgm:spPr/>
    </dgm:pt>
    <dgm:pt modelId="{6ABBC8E1-28CD-4DAE-B6EA-CEF1453684FD}" type="pres">
      <dgm:prSet presAssocID="{6FDA0FD7-86BD-490E-B380-AF818B8999AD}" presName="connectorText" presStyleLbl="sibTrans2D1" presStyleIdx="4" presStyleCnt="6"/>
      <dgm:spPr/>
    </dgm:pt>
    <dgm:pt modelId="{E0FFA176-459D-4F60-8635-5354ABC808EC}" type="pres">
      <dgm:prSet presAssocID="{1D3473E7-BAA8-49B5-9E4A-5DF2024BB3F5}" presName="node" presStyleLbl="node1" presStyleIdx="5" presStyleCnt="7">
        <dgm:presLayoutVars>
          <dgm:bulletEnabled val="1"/>
        </dgm:presLayoutVars>
      </dgm:prSet>
      <dgm:spPr/>
    </dgm:pt>
    <dgm:pt modelId="{6852E06F-EA74-44E2-80FE-4D4E8A6B39F6}" type="pres">
      <dgm:prSet presAssocID="{D39BAA0C-DBC0-484D-A960-93317EB43A4C}" presName="sibTrans" presStyleLbl="sibTrans2D1" presStyleIdx="5" presStyleCnt="6"/>
      <dgm:spPr/>
    </dgm:pt>
    <dgm:pt modelId="{DB616BD6-2CE6-4AF6-BEB1-0BC22103B8A5}" type="pres">
      <dgm:prSet presAssocID="{D39BAA0C-DBC0-484D-A960-93317EB43A4C}" presName="connectorText" presStyleLbl="sibTrans2D1" presStyleIdx="5" presStyleCnt="6"/>
      <dgm:spPr/>
    </dgm:pt>
    <dgm:pt modelId="{DAA838AA-C9F4-428A-A6B6-5AA235020EFB}" type="pres">
      <dgm:prSet presAssocID="{F947E7E2-2363-4CB9-824F-838217AF54EA}" presName="node" presStyleLbl="node1" presStyleIdx="6" presStyleCnt="7">
        <dgm:presLayoutVars>
          <dgm:bulletEnabled val="1"/>
        </dgm:presLayoutVars>
      </dgm:prSet>
      <dgm:spPr/>
    </dgm:pt>
  </dgm:ptLst>
  <dgm:cxnLst>
    <dgm:cxn modelId="{EF423B04-023D-495D-A240-69D3C67B1AA6}" srcId="{38C9AFDB-124F-45F7-83B5-87C54FEAFCC8}" destId="{47E2B5DF-6E1D-46C8-B4D4-6C9A8ADAA80A}" srcOrd="3" destOrd="0" parTransId="{E00F90F1-E4DF-4516-8847-D408AE4A7ADE}" sibTransId="{BD7B9574-C4EE-4317-BB22-349711EDBD46}"/>
    <dgm:cxn modelId="{F9AFCD07-23ED-4CAC-9833-2DFC7261CA3A}" srcId="{38C9AFDB-124F-45F7-83B5-87C54FEAFCC8}" destId="{1D3473E7-BAA8-49B5-9E4A-5DF2024BB3F5}" srcOrd="5" destOrd="0" parTransId="{80D6C434-CDC9-4BB9-BB2A-B4070367B2E8}" sibTransId="{D39BAA0C-DBC0-484D-A960-93317EB43A4C}"/>
    <dgm:cxn modelId="{9E9F2F0E-2DAF-49A8-81A0-B721BA8328A0}" type="presOf" srcId="{6FDA0FD7-86BD-490E-B380-AF818B8999AD}" destId="{6ABBC8E1-28CD-4DAE-B6EA-CEF1453684FD}" srcOrd="1" destOrd="0" presId="urn:microsoft.com/office/officeart/2005/8/layout/process5"/>
    <dgm:cxn modelId="{A938A22D-AFB6-43EC-A3AD-477E0453E5FC}" type="presOf" srcId="{FB669C04-2F9C-40C1-867D-B62BF4A8FF9B}" destId="{9025A21F-DA15-4DA2-8871-86FCBFB57926}" srcOrd="0" destOrd="0" presId="urn:microsoft.com/office/officeart/2005/8/layout/process5"/>
    <dgm:cxn modelId="{D28EEF2E-D051-4989-87AE-586718AE8DE4}" type="presOf" srcId="{819FE783-0C19-470E-8C91-7C6BA549F8DB}" destId="{A0C312DB-0425-4B2E-AB85-EFC728537929}" srcOrd="0" destOrd="0" presId="urn:microsoft.com/office/officeart/2005/8/layout/process5"/>
    <dgm:cxn modelId="{B048E737-5F7F-4410-BC43-CE9BA69DB710}" srcId="{38C9AFDB-124F-45F7-83B5-87C54FEAFCC8}" destId="{C02131A3-1FD9-4746-9632-B62A917E300F}" srcOrd="1" destOrd="0" parTransId="{2BCCC245-5BF9-4B41-9169-2E7D2BFBB18D}" sibTransId="{163A72F3-03DD-45AB-B021-3241709E0C25}"/>
    <dgm:cxn modelId="{022E4338-3ED2-417A-987E-2F36E77EF9B3}" type="presOf" srcId="{6FDA0FD7-86BD-490E-B380-AF818B8999AD}" destId="{54DB4D26-657A-42D2-A18B-2B6369A7BC20}" srcOrd="0" destOrd="0" presId="urn:microsoft.com/office/officeart/2005/8/layout/process5"/>
    <dgm:cxn modelId="{9987B65C-D19F-43E6-B2AE-98C85B07B9DE}" type="presOf" srcId="{38C9AFDB-124F-45F7-83B5-87C54FEAFCC8}" destId="{03534AF2-8BA6-4890-A049-E772F5A03C2F}" srcOrd="0" destOrd="0" presId="urn:microsoft.com/office/officeart/2005/8/layout/process5"/>
    <dgm:cxn modelId="{DEB36C5E-16E2-42CE-A778-A840B798C5E8}" type="presOf" srcId="{D39BAA0C-DBC0-484D-A960-93317EB43A4C}" destId="{6852E06F-EA74-44E2-80FE-4D4E8A6B39F6}" srcOrd="0" destOrd="0" presId="urn:microsoft.com/office/officeart/2005/8/layout/process5"/>
    <dgm:cxn modelId="{73869862-0E70-4CBD-A7CD-1C6ABC22AA54}" type="presOf" srcId="{47E2B5DF-6E1D-46C8-B4D4-6C9A8ADAA80A}" destId="{75F49308-FD82-4455-89A8-5AD86125FAB7}" srcOrd="0" destOrd="0" presId="urn:microsoft.com/office/officeart/2005/8/layout/process5"/>
    <dgm:cxn modelId="{4B732445-BE19-484A-BFA0-DD02CF2DD752}" type="presOf" srcId="{D39BAA0C-DBC0-484D-A960-93317EB43A4C}" destId="{DB616BD6-2CE6-4AF6-BEB1-0BC22103B8A5}" srcOrd="1" destOrd="0" presId="urn:microsoft.com/office/officeart/2005/8/layout/process5"/>
    <dgm:cxn modelId="{D1BFEE4A-1A26-418D-B33B-AED089C9CDF4}" type="presOf" srcId="{BD7B9574-C4EE-4317-BB22-349711EDBD46}" destId="{3B405467-B5F6-4718-B15B-B936FF35D8F7}" srcOrd="1" destOrd="0" presId="urn:microsoft.com/office/officeart/2005/8/layout/process5"/>
    <dgm:cxn modelId="{700ECE4D-8DA4-4B34-A559-EE8A6E19F935}" type="presOf" srcId="{B4F12574-AAEB-48F1-99AB-2A5B29D80FEE}" destId="{A4D667E2-B935-471C-9F03-7C539EA42213}" srcOrd="0" destOrd="0" presId="urn:microsoft.com/office/officeart/2005/8/layout/process5"/>
    <dgm:cxn modelId="{B07AA276-8D7A-4A5A-AD87-53902A38A87E}" type="presOf" srcId="{C02131A3-1FD9-4746-9632-B62A917E300F}" destId="{9654BAD1-9DCC-4941-8B02-9C34C48BBA06}" srcOrd="0" destOrd="0" presId="urn:microsoft.com/office/officeart/2005/8/layout/process5"/>
    <dgm:cxn modelId="{785A2457-F4BD-455A-9315-B254E2346B3A}" srcId="{38C9AFDB-124F-45F7-83B5-87C54FEAFCC8}" destId="{282488CD-E159-49B9-A52D-E7D8DCB5D45F}" srcOrd="0" destOrd="0" parTransId="{361B8B2D-B172-4641-8E73-3508F37E51A0}" sibTransId="{819FE783-0C19-470E-8C91-7C6BA549F8DB}"/>
    <dgm:cxn modelId="{5D4E3E8C-E2A8-4227-9B98-4AC0FA32A15D}" type="presOf" srcId="{163A72F3-03DD-45AB-B021-3241709E0C25}" destId="{7501BA71-D8EF-47A9-BEC5-E126EDA81BF4}" srcOrd="0" destOrd="0" presId="urn:microsoft.com/office/officeart/2005/8/layout/process5"/>
    <dgm:cxn modelId="{77F52493-72AB-4BCF-BABA-664213269023}" srcId="{38C9AFDB-124F-45F7-83B5-87C54FEAFCC8}" destId="{F947E7E2-2363-4CB9-824F-838217AF54EA}" srcOrd="6" destOrd="0" parTransId="{ABF8B3D9-BD3C-4BB9-B55A-5A97C0FCCAAF}" sibTransId="{B2C824D7-1B44-4651-A95D-5CEDD4229516}"/>
    <dgm:cxn modelId="{EA01F599-E53B-4BFA-AED2-FC3F8DD7A1D3}" type="presOf" srcId="{819FE783-0C19-470E-8C91-7C6BA549F8DB}" destId="{F7453231-9AE9-453B-82D3-FBDC9AFAD249}" srcOrd="1" destOrd="0" presId="urn:microsoft.com/office/officeart/2005/8/layout/process5"/>
    <dgm:cxn modelId="{CF37A7B9-BD34-41B1-AC82-5031FF19C11C}" type="presOf" srcId="{F3DC093F-FAA1-4F6E-BD27-59E48B3F112C}" destId="{107988D5-7D2C-41C1-8425-A4DF9248F6E0}" srcOrd="0" destOrd="0" presId="urn:microsoft.com/office/officeart/2005/8/layout/process5"/>
    <dgm:cxn modelId="{9F407AC6-93B8-48D7-A66C-3FB02EC7741E}" type="presOf" srcId="{1D3473E7-BAA8-49B5-9E4A-5DF2024BB3F5}" destId="{E0FFA176-459D-4F60-8635-5354ABC808EC}" srcOrd="0" destOrd="0" presId="urn:microsoft.com/office/officeart/2005/8/layout/process5"/>
    <dgm:cxn modelId="{4702B0CA-AEFE-40DB-8363-779AFC4AB080}" type="presOf" srcId="{F947E7E2-2363-4CB9-824F-838217AF54EA}" destId="{DAA838AA-C9F4-428A-A6B6-5AA235020EFB}" srcOrd="0" destOrd="0" presId="urn:microsoft.com/office/officeart/2005/8/layout/process5"/>
    <dgm:cxn modelId="{A1E6DAD4-E522-43DB-8E3A-505A37F0CF15}" srcId="{38C9AFDB-124F-45F7-83B5-87C54FEAFCC8}" destId="{FB669C04-2F9C-40C1-867D-B62BF4A8FF9B}" srcOrd="2" destOrd="0" parTransId="{19BBCF75-4CC7-4483-B4BB-F76999683632}" sibTransId="{B4F12574-AAEB-48F1-99AB-2A5B29D80FEE}"/>
    <dgm:cxn modelId="{5A2417D6-B934-4917-906F-956E4A741E1C}" srcId="{38C9AFDB-124F-45F7-83B5-87C54FEAFCC8}" destId="{F3DC093F-FAA1-4F6E-BD27-59E48B3F112C}" srcOrd="4" destOrd="0" parTransId="{D14DE9C1-7A0B-4F5F-BD80-D1256FDD71BB}" sibTransId="{6FDA0FD7-86BD-490E-B380-AF818B8999AD}"/>
    <dgm:cxn modelId="{BE39D9EE-64E9-497C-B46C-B1759028A749}" type="presOf" srcId="{B4F12574-AAEB-48F1-99AB-2A5B29D80FEE}" destId="{AAF47D73-F705-4A60-926C-3B3319C5B37B}" srcOrd="1" destOrd="0" presId="urn:microsoft.com/office/officeart/2005/8/layout/process5"/>
    <dgm:cxn modelId="{5C6920F6-21D2-4BA2-B5F4-E3F586DEC19B}" type="presOf" srcId="{282488CD-E159-49B9-A52D-E7D8DCB5D45F}" destId="{8D55D3E7-4EC9-4692-BB7E-2B2B16568C30}" srcOrd="0" destOrd="0" presId="urn:microsoft.com/office/officeart/2005/8/layout/process5"/>
    <dgm:cxn modelId="{47EFABF6-2537-4768-9599-E3DCAB45192A}" type="presOf" srcId="{BD7B9574-C4EE-4317-BB22-349711EDBD46}" destId="{0FEC0C47-153C-4167-82E3-0D9EA45D97E4}" srcOrd="0" destOrd="0" presId="urn:microsoft.com/office/officeart/2005/8/layout/process5"/>
    <dgm:cxn modelId="{CDD614F8-A0C2-4414-BA36-06C4BE484BFA}" type="presOf" srcId="{163A72F3-03DD-45AB-B021-3241709E0C25}" destId="{C54C550C-385D-4D51-9978-4729202CA625}" srcOrd="1" destOrd="0" presId="urn:microsoft.com/office/officeart/2005/8/layout/process5"/>
    <dgm:cxn modelId="{A588B4AD-B418-44FE-9AAB-D84C44EA7F2F}" type="presParOf" srcId="{03534AF2-8BA6-4890-A049-E772F5A03C2F}" destId="{8D55D3E7-4EC9-4692-BB7E-2B2B16568C30}" srcOrd="0" destOrd="0" presId="urn:microsoft.com/office/officeart/2005/8/layout/process5"/>
    <dgm:cxn modelId="{CC938E6D-BF0F-4E06-B04C-285CF0A84967}" type="presParOf" srcId="{03534AF2-8BA6-4890-A049-E772F5A03C2F}" destId="{A0C312DB-0425-4B2E-AB85-EFC728537929}" srcOrd="1" destOrd="0" presId="urn:microsoft.com/office/officeart/2005/8/layout/process5"/>
    <dgm:cxn modelId="{1B38E0AC-0481-4962-B5F8-ADB3D83C5A3F}" type="presParOf" srcId="{A0C312DB-0425-4B2E-AB85-EFC728537929}" destId="{F7453231-9AE9-453B-82D3-FBDC9AFAD249}" srcOrd="0" destOrd="0" presId="urn:microsoft.com/office/officeart/2005/8/layout/process5"/>
    <dgm:cxn modelId="{77551192-ABE4-4714-9D93-10167F34552B}" type="presParOf" srcId="{03534AF2-8BA6-4890-A049-E772F5A03C2F}" destId="{9654BAD1-9DCC-4941-8B02-9C34C48BBA06}" srcOrd="2" destOrd="0" presId="urn:microsoft.com/office/officeart/2005/8/layout/process5"/>
    <dgm:cxn modelId="{0399D8B1-7779-4DE5-BE02-951E3FC36168}" type="presParOf" srcId="{03534AF2-8BA6-4890-A049-E772F5A03C2F}" destId="{7501BA71-D8EF-47A9-BEC5-E126EDA81BF4}" srcOrd="3" destOrd="0" presId="urn:microsoft.com/office/officeart/2005/8/layout/process5"/>
    <dgm:cxn modelId="{D6F1BBB3-5046-4F01-968A-15C332885A5E}" type="presParOf" srcId="{7501BA71-D8EF-47A9-BEC5-E126EDA81BF4}" destId="{C54C550C-385D-4D51-9978-4729202CA625}" srcOrd="0" destOrd="0" presId="urn:microsoft.com/office/officeart/2005/8/layout/process5"/>
    <dgm:cxn modelId="{43334D93-6187-4854-BA32-D53FB1DEC115}" type="presParOf" srcId="{03534AF2-8BA6-4890-A049-E772F5A03C2F}" destId="{9025A21F-DA15-4DA2-8871-86FCBFB57926}" srcOrd="4" destOrd="0" presId="urn:microsoft.com/office/officeart/2005/8/layout/process5"/>
    <dgm:cxn modelId="{B12DAFE8-F728-4275-83FA-6EB5CD1C68AB}" type="presParOf" srcId="{03534AF2-8BA6-4890-A049-E772F5A03C2F}" destId="{A4D667E2-B935-471C-9F03-7C539EA42213}" srcOrd="5" destOrd="0" presId="urn:microsoft.com/office/officeart/2005/8/layout/process5"/>
    <dgm:cxn modelId="{0C5B2BAF-2EE1-45FA-B086-5B6AB7F7A450}" type="presParOf" srcId="{A4D667E2-B935-471C-9F03-7C539EA42213}" destId="{AAF47D73-F705-4A60-926C-3B3319C5B37B}" srcOrd="0" destOrd="0" presId="urn:microsoft.com/office/officeart/2005/8/layout/process5"/>
    <dgm:cxn modelId="{8A6CAE96-60E8-41E1-B8F1-3C87F9262235}" type="presParOf" srcId="{03534AF2-8BA6-4890-A049-E772F5A03C2F}" destId="{75F49308-FD82-4455-89A8-5AD86125FAB7}" srcOrd="6" destOrd="0" presId="urn:microsoft.com/office/officeart/2005/8/layout/process5"/>
    <dgm:cxn modelId="{345A9FF1-838B-4439-A4C6-557CD8345652}" type="presParOf" srcId="{03534AF2-8BA6-4890-A049-E772F5A03C2F}" destId="{0FEC0C47-153C-4167-82E3-0D9EA45D97E4}" srcOrd="7" destOrd="0" presId="urn:microsoft.com/office/officeart/2005/8/layout/process5"/>
    <dgm:cxn modelId="{0ED81D69-E1F4-45BD-A0B5-F0AD62111ECC}" type="presParOf" srcId="{0FEC0C47-153C-4167-82E3-0D9EA45D97E4}" destId="{3B405467-B5F6-4718-B15B-B936FF35D8F7}" srcOrd="0" destOrd="0" presId="urn:microsoft.com/office/officeart/2005/8/layout/process5"/>
    <dgm:cxn modelId="{C4255A59-BF3D-44EE-AB46-29CD3A2B304D}" type="presParOf" srcId="{03534AF2-8BA6-4890-A049-E772F5A03C2F}" destId="{107988D5-7D2C-41C1-8425-A4DF9248F6E0}" srcOrd="8" destOrd="0" presId="urn:microsoft.com/office/officeart/2005/8/layout/process5"/>
    <dgm:cxn modelId="{DA40CF49-E222-4B07-A6BF-ED3EBCDCB158}" type="presParOf" srcId="{03534AF2-8BA6-4890-A049-E772F5A03C2F}" destId="{54DB4D26-657A-42D2-A18B-2B6369A7BC20}" srcOrd="9" destOrd="0" presId="urn:microsoft.com/office/officeart/2005/8/layout/process5"/>
    <dgm:cxn modelId="{A13726C5-2373-44FF-BD59-53B7752BFE6F}" type="presParOf" srcId="{54DB4D26-657A-42D2-A18B-2B6369A7BC20}" destId="{6ABBC8E1-28CD-4DAE-B6EA-CEF1453684FD}" srcOrd="0" destOrd="0" presId="urn:microsoft.com/office/officeart/2005/8/layout/process5"/>
    <dgm:cxn modelId="{ABE24029-BF6E-4C88-AA6E-6CFD5875A408}" type="presParOf" srcId="{03534AF2-8BA6-4890-A049-E772F5A03C2F}" destId="{E0FFA176-459D-4F60-8635-5354ABC808EC}" srcOrd="10" destOrd="0" presId="urn:microsoft.com/office/officeart/2005/8/layout/process5"/>
    <dgm:cxn modelId="{3D45068F-F663-4EEA-9FAF-01CE19F8124A}" type="presParOf" srcId="{03534AF2-8BA6-4890-A049-E772F5A03C2F}" destId="{6852E06F-EA74-44E2-80FE-4D4E8A6B39F6}" srcOrd="11" destOrd="0" presId="urn:microsoft.com/office/officeart/2005/8/layout/process5"/>
    <dgm:cxn modelId="{988D1293-FCCF-4E60-9D61-38EDD6C2AE5D}" type="presParOf" srcId="{6852E06F-EA74-44E2-80FE-4D4E8A6B39F6}" destId="{DB616BD6-2CE6-4AF6-BEB1-0BC22103B8A5}" srcOrd="0" destOrd="0" presId="urn:microsoft.com/office/officeart/2005/8/layout/process5"/>
    <dgm:cxn modelId="{4279BAB9-DCC0-46A7-A0E9-500A1564B8D3}" type="presParOf" srcId="{03534AF2-8BA6-4890-A049-E772F5A03C2F}" destId="{DAA838AA-C9F4-428A-A6B6-5AA235020EFB}" srcOrd="12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5D3E7-4EC9-4692-BB7E-2B2B16568C30}">
      <dsp:nvSpPr>
        <dsp:cNvPr id="0" name=""/>
        <dsp:cNvSpPr/>
      </dsp:nvSpPr>
      <dsp:spPr>
        <a:xfrm>
          <a:off x="5065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Input : Company</a:t>
          </a:r>
        </a:p>
      </dsp:txBody>
      <dsp:txXfrm>
        <a:off x="43986" y="74806"/>
        <a:ext cx="2136923" cy="1251017"/>
      </dsp:txXfrm>
    </dsp:sp>
    <dsp:sp modelId="{A0C312DB-0425-4B2E-AB85-EFC728537929}">
      <dsp:nvSpPr>
        <dsp:cNvPr id="0" name=""/>
        <dsp:cNvSpPr/>
      </dsp:nvSpPr>
      <dsp:spPr>
        <a:xfrm>
          <a:off x="2414730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14730" y="535536"/>
        <a:ext cx="328671" cy="329557"/>
      </dsp:txXfrm>
    </dsp:sp>
    <dsp:sp modelId="{9654BAD1-9DCC-4941-8B02-9C34C48BBA06}">
      <dsp:nvSpPr>
        <dsp:cNvPr id="0" name=""/>
        <dsp:cNvSpPr/>
      </dsp:nvSpPr>
      <dsp:spPr>
        <a:xfrm>
          <a:off x="3105737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Fetch Data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144658" y="74806"/>
        <a:ext cx="2136923" cy="1251017"/>
      </dsp:txXfrm>
    </dsp:sp>
    <dsp:sp modelId="{7501BA71-D8EF-47A9-BEC5-E126EDA81BF4}">
      <dsp:nvSpPr>
        <dsp:cNvPr id="0" name=""/>
        <dsp:cNvSpPr/>
      </dsp:nvSpPr>
      <dsp:spPr>
        <a:xfrm>
          <a:off x="5515402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5515402" y="535536"/>
        <a:ext cx="328671" cy="329557"/>
      </dsp:txXfrm>
    </dsp:sp>
    <dsp:sp modelId="{9025A21F-DA15-4DA2-8871-86FCBFB57926}">
      <dsp:nvSpPr>
        <dsp:cNvPr id="0" name=""/>
        <dsp:cNvSpPr/>
      </dsp:nvSpPr>
      <dsp:spPr>
        <a:xfrm>
          <a:off x="6206409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Data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245330" y="74806"/>
        <a:ext cx="2136923" cy="1251017"/>
      </dsp:txXfrm>
    </dsp:sp>
    <dsp:sp modelId="{A4D667E2-B935-471C-9F03-7C539EA42213}">
      <dsp:nvSpPr>
        <dsp:cNvPr id="0" name=""/>
        <dsp:cNvSpPr/>
      </dsp:nvSpPr>
      <dsp:spPr>
        <a:xfrm>
          <a:off x="8616074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616074" y="535536"/>
        <a:ext cx="328671" cy="329557"/>
      </dsp:txXfrm>
    </dsp:sp>
    <dsp:sp modelId="{75F49308-FD82-4455-89A8-5AD86125FAB7}">
      <dsp:nvSpPr>
        <dsp:cNvPr id="0" name=""/>
        <dsp:cNvSpPr/>
      </dsp:nvSpPr>
      <dsp:spPr>
        <a:xfrm>
          <a:off x="9307081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Train model (LSSVR)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9346002" y="74806"/>
        <a:ext cx="2136923" cy="1251017"/>
      </dsp:txXfrm>
    </dsp:sp>
    <dsp:sp modelId="{0FEC0C47-153C-4167-82E3-0D9EA45D97E4}">
      <dsp:nvSpPr>
        <dsp:cNvPr id="0" name=""/>
        <dsp:cNvSpPr/>
      </dsp:nvSpPr>
      <dsp:spPr>
        <a:xfrm rot="5400000">
          <a:off x="10179699" y="1519778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-5400000">
        <a:off x="10249686" y="1559644"/>
        <a:ext cx="329557" cy="328671"/>
      </dsp:txXfrm>
    </dsp:sp>
    <dsp:sp modelId="{107988D5-7D2C-41C1-8425-A4DF9248F6E0}">
      <dsp:nvSpPr>
        <dsp:cNvPr id="0" name=""/>
        <dsp:cNvSpPr/>
      </dsp:nvSpPr>
      <dsp:spPr>
        <a:xfrm>
          <a:off x="9307081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Predict Stock for n Days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9346002" y="2289572"/>
        <a:ext cx="2136923" cy="1251017"/>
      </dsp:txXfrm>
    </dsp:sp>
    <dsp:sp modelId="{54DB4D26-657A-42D2-A18B-2B6369A7BC20}">
      <dsp:nvSpPr>
        <dsp:cNvPr id="0" name=""/>
        <dsp:cNvSpPr/>
      </dsp:nvSpPr>
      <dsp:spPr>
        <a:xfrm rot="10800000">
          <a:off x="8642651" y="2640450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10800000">
        <a:off x="8783510" y="2750302"/>
        <a:ext cx="328671" cy="329557"/>
      </dsp:txXfrm>
    </dsp:sp>
    <dsp:sp modelId="{E0FFA176-459D-4F60-8635-5354ABC808EC}">
      <dsp:nvSpPr>
        <dsp:cNvPr id="0" name=""/>
        <dsp:cNvSpPr/>
      </dsp:nvSpPr>
      <dsp:spPr>
        <a:xfrm>
          <a:off x="6206409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Predicted Results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245330" y="2289572"/>
        <a:ext cx="2136923" cy="1251017"/>
      </dsp:txXfrm>
    </dsp:sp>
    <dsp:sp modelId="{6852E06F-EA74-44E2-80FE-4D4E8A6B39F6}">
      <dsp:nvSpPr>
        <dsp:cNvPr id="0" name=""/>
        <dsp:cNvSpPr/>
      </dsp:nvSpPr>
      <dsp:spPr>
        <a:xfrm rot="10800000">
          <a:off x="5541979" y="2640450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10800000">
        <a:off x="5682838" y="2750302"/>
        <a:ext cx="328671" cy="329557"/>
      </dsp:txXfrm>
    </dsp:sp>
    <dsp:sp modelId="{DAA838AA-C9F4-428A-A6B6-5AA235020EFB}">
      <dsp:nvSpPr>
        <dsp:cNvPr id="0" name=""/>
        <dsp:cNvSpPr/>
      </dsp:nvSpPr>
      <dsp:spPr>
        <a:xfrm>
          <a:off x="3105737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Save Model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144658" y="2289572"/>
        <a:ext cx="2136923" cy="1251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1802-3061-4E01-8BCB-AAE3407B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80B3A-3C49-49A2-BC54-8E037799F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43B54-3C5B-4BC6-A72D-CB6EA5A2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B2ED5-FEB7-44DF-8F96-A93728C8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753E1-2D9E-41FB-989A-AE6ED302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7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1708-363B-4D50-BC00-1D86D35C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7138D-1FC5-4025-94FA-0FFDCB11A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7318C-8DC6-469D-9BC8-CA9AD049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47D9-620C-4CFD-AA72-07835247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D653-80D8-497C-883C-4B670387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0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8A773-F36C-4663-AEE7-084972547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034DF-5DD3-419A-B109-0449DBA9A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65FD-220B-4E6B-ABB4-618BF31A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9292C-1225-4853-AB5D-96E38A9B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73DCC-F9FB-4803-B008-459C910E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2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363E-2732-4D07-86CE-83EB0D962006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2360-C707-4922-8C07-CEB502F9C5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83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1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74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6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57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73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06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75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080-C9D5-40CB-8640-023F9BBD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EB74-2552-48DC-9102-A33446F39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F63B-40DC-4D72-9B89-A02E035B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31E8-E375-41CF-A51F-2B3B1453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E4FAF-56AE-41D1-B7C3-D2B836F2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80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96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26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21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74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6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8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66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33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A934-CC8D-452F-95D5-67A3D6DC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F1EDA-5F00-4C4C-AD34-361B00E2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AB76-C702-4A41-8B7F-1ECFB825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BDB8-CBC5-42B0-B520-9B8E057A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20024-88E8-4225-AD92-FDDA3AD3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363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60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186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508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58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8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170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361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542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767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4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66A3-CCFB-4C2E-84A8-B643CBFC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DB6F-529C-4482-826C-F5B906090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56920-D32C-4FBF-BC23-7AF786D36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6A58A-8930-472E-B584-A937C4ED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04B08-283B-4150-A7C4-8FD87067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F1283-E6DF-41C5-A8E7-B00A8849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527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1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1726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40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30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92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800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0728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861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11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E028-E2F5-4093-AAA1-0676BCC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3E303-4F8D-4F7A-9279-A627270F4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0680-B2B5-4818-AA23-83874F99B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576C4-E0F0-46FD-8A02-85A108834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AF185-F312-4570-94CA-93FF07F7E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2638D-06AB-4DBD-B698-7219DC21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2F103-0370-4DD8-BF97-E3BBFE67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B8F24-7525-4B1C-88CD-B8A2DCDE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842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477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03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068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5718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141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82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9361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77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8032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78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7F-06D0-425B-963D-5B16E952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06F96-418F-4367-944E-39C6D3DD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AF32E-F4AE-4A30-A6E6-5EAA5FB9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64C9-0FE3-4C01-B57A-2387C21E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161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4710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95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522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0766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0BD363E-2732-4D07-86CE-83EB0D962006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DC2360-C707-4922-8C07-CEB502F9C55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6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590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7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21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1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EE9AD-F7D6-42B2-9E86-DDC360F2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BB248-C062-4A1D-9926-595A745F5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0E8C-C01C-409E-92E5-E57E8391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1024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79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41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244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17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33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6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1144-3A78-4458-9F18-85C9EDFE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3B1F-F464-4200-9B65-897ECAE5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A8FBB-5A0A-4EDB-84CA-E30F2DCDE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B7C29-022B-43A0-8647-2E2DEDD22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AD843-C961-427E-8219-A314A15A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431D-1089-45E0-98C9-76FD7A2F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34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0F1C-6FD3-4FE1-9E0B-930A81F5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45247-A4A8-4482-90C8-D306B9F2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08F6-411D-4211-BFA6-85C0CE864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EF741-E8E0-42FB-8552-2301A546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EEAAD-95CB-4A1E-9FB5-8DCCA08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E8D9-9A49-4454-BC18-2E6CFCB3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4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96BF25-2FF2-4B22-90C8-DF96A146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68B1F-04DC-42F5-8F0E-B57B9B0F8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558AD-EB24-42DF-9835-E1B48CFA9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BF30D-3795-4BC9-BE35-193F0CE8011C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BE794-8C3C-4A29-A0E4-F3FA3B869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6CC78-456A-4F46-B7CA-EA9DF791E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F231F-2021-47D1-8DA7-28C298424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86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572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35216A-0994-4812-A334-1045398A0142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01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ransition>
    <p:fade thruBlk="1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131802-474A-4B85-947A-899C17A56C65}"/>
              </a:ext>
            </a:extLst>
          </p:cNvPr>
          <p:cNvSpPr/>
          <p:nvPr/>
        </p:nvSpPr>
        <p:spPr>
          <a:xfrm>
            <a:off x="4009292" y="0"/>
            <a:ext cx="818270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BF6D993-5B27-4E8B-8645-FCB1A9202BB1}"/>
              </a:ext>
            </a:extLst>
          </p:cNvPr>
          <p:cNvSpPr txBox="1">
            <a:spLocks/>
          </p:cNvSpPr>
          <p:nvPr/>
        </p:nvSpPr>
        <p:spPr>
          <a:xfrm>
            <a:off x="3686875" y="5883248"/>
            <a:ext cx="8769513" cy="115608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9E023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Sambhram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Institute of Technology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9E023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Department of Computer Science &amp; Engineering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9E023"/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" name="Picture 2" descr="https://static-collegedunia.com/public/college_data/images/logos/1473771560sambhram%20logo.jpg1.jpg">
            <a:extLst>
              <a:ext uri="{FF2B5EF4-FFF2-40B4-BE49-F238E27FC236}">
                <a16:creationId xmlns:a16="http://schemas.microsoft.com/office/drawing/2014/main" id="{30A9A268-1CE2-4F56-8044-98B7CBE5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87" y="5033330"/>
            <a:ext cx="916713" cy="814532"/>
          </a:xfrm>
          <a:prstGeom prst="rect">
            <a:avLst/>
          </a:prstGeom>
          <a:noFill/>
          <a:ex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631024-8060-4BEA-AB9C-C6F47690E3FC}"/>
              </a:ext>
            </a:extLst>
          </p:cNvPr>
          <p:cNvSpPr txBox="1"/>
          <p:nvPr/>
        </p:nvSpPr>
        <p:spPr>
          <a:xfrm>
            <a:off x="4009293" y="186662"/>
            <a:ext cx="81827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Stock Market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USING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64C400-F40E-40CC-9D0B-EBF7CFBB92CC}"/>
              </a:ext>
            </a:extLst>
          </p:cNvPr>
          <p:cNvSpPr/>
          <p:nvPr/>
        </p:nvSpPr>
        <p:spPr>
          <a:xfrm>
            <a:off x="6417737" y="1819874"/>
            <a:ext cx="3365815" cy="15634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Akshay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R			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1ST14CS010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Aravind B		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1ST14CS023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Arun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Kumar		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1ST14CS025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Ashok  S			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1ST14CS027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D3BCC-2A1C-4341-B838-C53CAE21F9B2}"/>
              </a:ext>
            </a:extLst>
          </p:cNvPr>
          <p:cNvSpPr/>
          <p:nvPr/>
        </p:nvSpPr>
        <p:spPr>
          <a:xfrm>
            <a:off x="6417738" y="3576409"/>
            <a:ext cx="3365814" cy="11450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Under the guidance of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Dr. T John Peter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H.O.D, Dept. of CSE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946CE-ADCF-4A5E-A0A2-956C4DA7B283}"/>
              </a:ext>
            </a:extLst>
          </p:cNvPr>
          <p:cNvSpPr/>
          <p:nvPr/>
        </p:nvSpPr>
        <p:spPr>
          <a:xfrm>
            <a:off x="6417738" y="3303054"/>
            <a:ext cx="33658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33375E-3A3A-4B9E-B0EB-B2BBAC71D4A4}"/>
              </a:ext>
            </a:extLst>
          </p:cNvPr>
          <p:cNvSpPr/>
          <p:nvPr/>
        </p:nvSpPr>
        <p:spPr>
          <a:xfrm>
            <a:off x="6417736" y="4840279"/>
            <a:ext cx="336581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5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73863" y="1118966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1C70EB87-8F45-4887-AB0D-1A1C4171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03" y="1296498"/>
            <a:ext cx="7602746" cy="5515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DAE00C-34AC-48F0-A1C2-3E1CA44265C0}"/>
              </a:ext>
            </a:extLst>
          </p:cNvPr>
          <p:cNvSpPr txBox="1"/>
          <p:nvPr/>
        </p:nvSpPr>
        <p:spPr>
          <a:xfrm>
            <a:off x="373812" y="1762664"/>
            <a:ext cx="4097548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 CASE DIAGRAM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is initially collected from online  sources or the stock exchange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data is then used to train the system 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Trained model is saved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User views the trade exchange and stock of a company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the model, closing prices are predicted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ACE8A-C3BC-421B-8E11-78A843AA2AD0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9ABEF-356A-4694-90ED-BDA9BF1647E0}"/>
              </a:ext>
            </a:extLst>
          </p:cNvPr>
          <p:cNvSpPr txBox="1"/>
          <p:nvPr/>
        </p:nvSpPr>
        <p:spPr>
          <a:xfrm>
            <a:off x="0" y="200323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Architecture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B56D0-B594-4DC2-BDF4-DD88BD195E1B}"/>
              </a:ext>
            </a:extLst>
          </p:cNvPr>
          <p:cNvSpPr txBox="1"/>
          <p:nvPr/>
        </p:nvSpPr>
        <p:spPr>
          <a:xfrm>
            <a:off x="0" y="725348"/>
            <a:ext cx="12192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System Design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4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1" y="241155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Architecture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196" name="Diagram 195">
            <a:extLst>
              <a:ext uri="{FF2B5EF4-FFF2-40B4-BE49-F238E27FC236}">
                <a16:creationId xmlns:a16="http://schemas.microsoft.com/office/drawing/2014/main" id="{C6B8A00F-968C-43C9-B5FF-4EA1B90043B8}"/>
              </a:ext>
            </a:extLst>
          </p:cNvPr>
          <p:cNvGraphicFramePr/>
          <p:nvPr>
            <p:extLst/>
          </p:nvPr>
        </p:nvGraphicFramePr>
        <p:xfrm>
          <a:off x="332542" y="1972804"/>
          <a:ext cx="11526913" cy="3615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E549CCF-5E19-4CB1-B6BC-48AC396823D1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0833A-4E99-40B0-989C-B7BEC8BE7162}"/>
              </a:ext>
            </a:extLst>
          </p:cNvPr>
          <p:cNvSpPr txBox="1"/>
          <p:nvPr/>
        </p:nvSpPr>
        <p:spPr>
          <a:xfrm>
            <a:off x="-2" y="851155"/>
            <a:ext cx="12192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 Flow Diagram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49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73863" y="1118966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D8EA41-D97A-4775-950E-39224978D897}"/>
              </a:ext>
            </a:extLst>
          </p:cNvPr>
          <p:cNvSpPr txBox="1"/>
          <p:nvPr/>
        </p:nvSpPr>
        <p:spPr>
          <a:xfrm>
            <a:off x="805133" y="1230700"/>
            <a:ext cx="4097548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 DIAGRAM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visits the website/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webapp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Previously saved model is loaded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User requests for a company's stock data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 requests for prediction to be made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Stock Market Prediction System trains a model using the data from the database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model is saved for further use and closing price is predicted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Result is displayed along with graph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2CE5D-4DCF-4CB8-8A1F-E345D285C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89" y="1288426"/>
            <a:ext cx="5283007" cy="55695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F0D8B3-7D0D-442E-8C0A-F2373F225F61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20BDD-4A8C-49B3-8673-8FD18EA09CF3}"/>
              </a:ext>
            </a:extLst>
          </p:cNvPr>
          <p:cNvSpPr txBox="1"/>
          <p:nvPr/>
        </p:nvSpPr>
        <p:spPr>
          <a:xfrm>
            <a:off x="0" y="97480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Architecture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2CEB-BD6F-4740-B536-49F4E5901192}"/>
              </a:ext>
            </a:extLst>
          </p:cNvPr>
          <p:cNvSpPr txBox="1"/>
          <p:nvPr/>
        </p:nvSpPr>
        <p:spPr>
          <a:xfrm>
            <a:off x="-3" y="707480"/>
            <a:ext cx="12192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Sequence Diagram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83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1" y="241155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Implementation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AE082-B377-40F2-9CC2-E07DD1D03B03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Algorithm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DF0-67FA-442C-9F05-1B396963F6F9}"/>
              </a:ext>
            </a:extLst>
          </p:cNvPr>
          <p:cNvSpPr txBox="1"/>
          <p:nvPr/>
        </p:nvSpPr>
        <p:spPr>
          <a:xfrm>
            <a:off x="464233" y="1452138"/>
            <a:ext cx="114088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Algorithm : StockPrediction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Input 	 :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COMP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,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D_RANGE, N_PRED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	[company, date range, n-day predictions]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Output	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 vector of predicted prices and graph, RESULTS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 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fetch stock for COMP in date range D_RANGE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plot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(data)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train_data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slidingWindow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data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)		 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//perform sliding window operation on 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RESULTS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0 						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//set accuracy vector to zeroes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for each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day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in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N_PRED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: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model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LSSVM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_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data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)		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//pass the training data to LSSVM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predict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model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,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day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)		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//predict the price given model and day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remove first item from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train_data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	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//removing last item and adding predicted value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train_data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add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to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train_data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			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//Last In, First Out.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RESULTS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add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 to RESULTS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end for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print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(RESULTS)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plot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(RESULTS)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return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77E22-F223-4CC8-84E7-5A8899E19FA6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1349" y="241155"/>
            <a:ext cx="121606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Implementation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7C1DB-92EF-45AA-AFFA-968A631E0F89}"/>
              </a:ext>
            </a:extLst>
          </p:cNvPr>
          <p:cNvSpPr txBox="1"/>
          <p:nvPr/>
        </p:nvSpPr>
        <p:spPr>
          <a:xfrm>
            <a:off x="274608" y="1487897"/>
            <a:ext cx="11642784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Least Squares Support Vector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The least squares version of the SVM classifier is obtained by reformulating the minimization problem 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C75D7B-0023-40EC-B22B-D88CDDF8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41" y="2657409"/>
            <a:ext cx="3981450" cy="79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6A3FD-46CA-4424-AF56-5F6C80C261DA}"/>
                  </a:ext>
                </a:extLst>
              </p:cNvPr>
              <p:cNvSpPr txBox="1"/>
              <p:nvPr/>
            </p:nvSpPr>
            <p:spPr>
              <a:xfrm>
                <a:off x="274608" y="3471674"/>
                <a:ext cx="11415622" cy="120032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For the kernel function 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K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 Light" panose="020F0302020204030204" pitchFamily="34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) one typically has the Radial Basis Function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6A3FD-46CA-4424-AF56-5F6C80C26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8" y="3471674"/>
                <a:ext cx="11415622" cy="1200329"/>
              </a:xfrm>
              <a:prstGeom prst="rect">
                <a:avLst/>
              </a:prstGeom>
              <a:blipFill>
                <a:blip r:embed="rId3"/>
                <a:stretch>
                  <a:fillRect l="-427" t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B6D20F-61BD-4D97-88D1-5CC8F041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181" y="3869021"/>
            <a:ext cx="3831771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D96A3C-C8D1-4216-86E1-1440D51C86E4}"/>
              </a:ext>
            </a:extLst>
          </p:cNvPr>
          <p:cNvSpPr txBox="1"/>
          <p:nvPr/>
        </p:nvSpPr>
        <p:spPr>
          <a:xfrm>
            <a:off x="274608" y="4547656"/>
            <a:ext cx="1155246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The LSSVR algorithm is a further development of SVR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Suykens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 (2001) and involves equality instead of inequality constraints, and works with a least squares objective function.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The LSSVR approach considerably reduces computational complexity and increases efficiency compared to standard SVM.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LSSVR solves linear equations instead of a quadratic programming problem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4EC2F-FA22-4321-AED4-DCC40691EC51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LSSVR Formulation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1A445-225A-4DFC-910B-BDE8064FBA27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1350" y="76418"/>
            <a:ext cx="121606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Implementation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4EC2F-FA22-4321-AED4-DCC40691EC51}"/>
              </a:ext>
            </a:extLst>
          </p:cNvPr>
          <p:cNvSpPr txBox="1"/>
          <p:nvPr/>
        </p:nvSpPr>
        <p:spPr>
          <a:xfrm>
            <a:off x="0" y="649855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Sliding-Window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95951-39C6-4E2B-9B40-2DF0E4B2F0F6}"/>
              </a:ext>
            </a:extLst>
          </p:cNvPr>
          <p:cNvSpPr txBox="1"/>
          <p:nvPr/>
        </p:nvSpPr>
        <p:spPr>
          <a:xfrm>
            <a:off x="497057" y="1758367"/>
            <a:ext cx="4394257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Algorithm : </a:t>
            </a:r>
            <a:r>
              <a:rPr kumimoji="0" lang="en-IN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slidingWindow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Input 	 : </a:t>
            </a: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	[stock data]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Output	 :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 data frame of a lagged stock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LAG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1				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y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remove first LAG rows from data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reset row indices of </a:t>
            </a: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y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x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remove last LAG rows from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← merge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x,y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into a </a:t>
            </a: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dataframe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rename column name to </a:t>
            </a: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x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and</a:t>
            </a: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y</a:t>
            </a:r>
            <a:endParaRPr kumimoji="0" lang="en-IN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return </a:t>
            </a:r>
            <a:r>
              <a:rPr kumimoji="0" lang="en-I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sym typeface="Wingdings" panose="05000000000000000000" pitchFamily="2" charset="2"/>
              </a:rPr>
              <a:t>train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2E5C1-3CD6-4747-B5D9-595C226BD9AA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3436C-10FD-4233-B44A-292753D9802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7" r="37315" b="10556"/>
          <a:stretch/>
        </p:blipFill>
        <p:spPr bwMode="auto">
          <a:xfrm>
            <a:off x="4904623" y="2647697"/>
            <a:ext cx="3412064" cy="2388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1074B-A6E0-47E4-8B41-776007030B03}"/>
              </a:ext>
            </a:extLst>
          </p:cNvPr>
          <p:cNvSpPr/>
          <p:nvPr/>
        </p:nvSpPr>
        <p:spPr>
          <a:xfrm>
            <a:off x="4904623" y="54055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Re-organizing the time series dataset this way, we obtain the table as above, on the right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5C31E-BC1B-4B81-A683-EA84C3210E56}"/>
              </a:ext>
            </a:extLst>
          </p:cNvPr>
          <p:cNvSpPr/>
          <p:nvPr/>
        </p:nvSpPr>
        <p:spPr>
          <a:xfrm>
            <a:off x="4891314" y="1647096"/>
            <a:ext cx="7097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previous time steps as input variables and use the next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step as the output variable, we obtain the following table on the left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E67B8-2487-4762-B985-DDD34B62699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9" r="37271" b="7395"/>
          <a:stretch/>
        </p:blipFill>
        <p:spPr bwMode="auto">
          <a:xfrm>
            <a:off x="8577944" y="2647696"/>
            <a:ext cx="3378256" cy="2388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9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CF8A1A-5E45-4369-AF3E-BDBC9249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64" y="707886"/>
            <a:ext cx="8777891" cy="6627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295421" y="0"/>
            <a:ext cx="118965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Results &amp; Discussions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855D7-3762-41D4-A254-2196165411D7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E9A9F-2F70-49B4-8C79-48760828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01" y="353943"/>
            <a:ext cx="10608355" cy="6526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65759" y="0"/>
            <a:ext cx="118262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Performance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77EAF-5C4B-4ED5-B3A4-40D4B8882D99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536DA-154F-46FB-8DF1-41CA3B4F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6" y="422031"/>
            <a:ext cx="10619048" cy="6435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520505" y="0"/>
            <a:ext cx="1167149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Performance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3C99E-6466-4503-B95F-E33739E3DA2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0DBDD-1267-4A33-A81E-A2B4F63D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573" y="91440"/>
            <a:ext cx="7176427" cy="6675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0" y="2869808"/>
            <a:ext cx="44735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Screenshot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EFE2C-9891-407F-A9EB-6134E56721F6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28F99ED-CF53-4772-820E-8AED56CC5708}"/>
              </a:ext>
            </a:extLst>
          </p:cNvPr>
          <p:cNvSpPr/>
          <p:nvPr/>
        </p:nvSpPr>
        <p:spPr>
          <a:xfrm>
            <a:off x="3896751" y="0"/>
            <a:ext cx="8295249" cy="685800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76567" y="3211224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-1" y="2380227"/>
            <a:ext cx="437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Agenda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84AAFC5D-5D96-466C-8DFA-2039379238F4}"/>
              </a:ext>
            </a:extLst>
          </p:cNvPr>
          <p:cNvSpPr/>
          <p:nvPr/>
        </p:nvSpPr>
        <p:spPr>
          <a:xfrm>
            <a:off x="4203840" y="1403016"/>
            <a:ext cx="554182" cy="554182"/>
          </a:xfrm>
          <a:prstGeom prst="hep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C789D-458B-4F69-BE3D-D1745B45F965}"/>
              </a:ext>
            </a:extLst>
          </p:cNvPr>
          <p:cNvSpPr/>
          <p:nvPr/>
        </p:nvSpPr>
        <p:spPr>
          <a:xfrm>
            <a:off x="4956057" y="1376498"/>
            <a:ext cx="5343783" cy="4924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Introduction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Heptagon 31">
            <a:extLst>
              <a:ext uri="{FF2B5EF4-FFF2-40B4-BE49-F238E27FC236}">
                <a16:creationId xmlns:a16="http://schemas.microsoft.com/office/drawing/2014/main" id="{74A5F951-64C5-49FA-8C63-542F0DFC2AB9}"/>
              </a:ext>
            </a:extLst>
          </p:cNvPr>
          <p:cNvSpPr/>
          <p:nvPr/>
        </p:nvSpPr>
        <p:spPr>
          <a:xfrm>
            <a:off x="4203840" y="2276834"/>
            <a:ext cx="554182" cy="554182"/>
          </a:xfrm>
          <a:prstGeom prst="hept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CBD0A0-C250-4465-BE62-3CCBC9EEBC8B}"/>
              </a:ext>
            </a:extLst>
          </p:cNvPr>
          <p:cNvSpPr/>
          <p:nvPr/>
        </p:nvSpPr>
        <p:spPr>
          <a:xfrm>
            <a:off x="4956057" y="2250316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Existing Methods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EB4E19F0-9FAE-43C8-A60C-7E9BBD1AF68E}"/>
              </a:ext>
            </a:extLst>
          </p:cNvPr>
          <p:cNvSpPr/>
          <p:nvPr/>
        </p:nvSpPr>
        <p:spPr>
          <a:xfrm>
            <a:off x="4203840" y="3207033"/>
            <a:ext cx="554182" cy="554182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C377CF-BF69-4888-A6F4-C2DDDDC4FF7C}"/>
              </a:ext>
            </a:extLst>
          </p:cNvPr>
          <p:cNvSpPr/>
          <p:nvPr/>
        </p:nvSpPr>
        <p:spPr>
          <a:xfrm>
            <a:off x="4956057" y="3180515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Proposed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468D43AF-800B-4436-BA7E-1260F5162329}"/>
              </a:ext>
            </a:extLst>
          </p:cNvPr>
          <p:cNvSpPr/>
          <p:nvPr/>
        </p:nvSpPr>
        <p:spPr>
          <a:xfrm>
            <a:off x="4203840" y="4137231"/>
            <a:ext cx="554182" cy="554182"/>
          </a:xfrm>
          <a:prstGeom prst="hept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C263A9-2346-4462-BCEE-BA2128AADD4D}"/>
              </a:ext>
            </a:extLst>
          </p:cNvPr>
          <p:cNvSpPr/>
          <p:nvPr/>
        </p:nvSpPr>
        <p:spPr>
          <a:xfrm>
            <a:off x="4956057" y="4110714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System Design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F9CF2FF0-A25E-413F-87C1-E8598C90E4E6}"/>
              </a:ext>
            </a:extLst>
          </p:cNvPr>
          <p:cNvSpPr/>
          <p:nvPr/>
        </p:nvSpPr>
        <p:spPr>
          <a:xfrm>
            <a:off x="4218216" y="5067286"/>
            <a:ext cx="554182" cy="554182"/>
          </a:xfrm>
          <a:prstGeom prst="hept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0AB66A-D258-404C-A6F0-029F017704A4}"/>
              </a:ext>
            </a:extLst>
          </p:cNvPr>
          <p:cNvSpPr/>
          <p:nvPr/>
        </p:nvSpPr>
        <p:spPr>
          <a:xfrm>
            <a:off x="4970433" y="5040769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Implementation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5B263982-FCD3-4921-9A46-F50C5FE6AD5C}"/>
              </a:ext>
            </a:extLst>
          </p:cNvPr>
          <p:cNvSpPr/>
          <p:nvPr/>
        </p:nvSpPr>
        <p:spPr>
          <a:xfrm>
            <a:off x="4203842" y="457331"/>
            <a:ext cx="554182" cy="554182"/>
          </a:xfrm>
          <a:prstGeom prst="hep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10285-DA96-407C-A9C4-F542682A5D46}"/>
              </a:ext>
            </a:extLst>
          </p:cNvPr>
          <p:cNvSpPr/>
          <p:nvPr/>
        </p:nvSpPr>
        <p:spPr>
          <a:xfrm>
            <a:off x="4956055" y="430813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Abstract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7C5596CE-199B-41A3-9E59-8BE23D520021}"/>
              </a:ext>
            </a:extLst>
          </p:cNvPr>
          <p:cNvSpPr/>
          <p:nvPr/>
        </p:nvSpPr>
        <p:spPr>
          <a:xfrm>
            <a:off x="4203840" y="5955897"/>
            <a:ext cx="554182" cy="554182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97897-E99E-4E2D-80F1-1FA4E046C8AF}"/>
              </a:ext>
            </a:extLst>
          </p:cNvPr>
          <p:cNvSpPr/>
          <p:nvPr/>
        </p:nvSpPr>
        <p:spPr>
          <a:xfrm>
            <a:off x="4970433" y="5941439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&amp; Discussions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25A6D-B050-49C2-8DD3-6E87CEB44FFD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2F14E9C7-A5A8-4820-97D7-189D2D8B225B}"/>
              </a:ext>
            </a:extLst>
          </p:cNvPr>
          <p:cNvSpPr/>
          <p:nvPr/>
        </p:nvSpPr>
        <p:spPr>
          <a:xfrm>
            <a:off x="8046812" y="457330"/>
            <a:ext cx="554182" cy="554182"/>
          </a:xfrm>
          <a:prstGeom prst="hept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A84C53-27AF-42D8-929B-472EFACC2B77}"/>
              </a:ext>
            </a:extLst>
          </p:cNvPr>
          <p:cNvSpPr/>
          <p:nvPr/>
        </p:nvSpPr>
        <p:spPr>
          <a:xfrm>
            <a:off x="8799029" y="430813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Performance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87B27AEC-9BA7-4CAB-82CB-0046C5FEB349}"/>
              </a:ext>
            </a:extLst>
          </p:cNvPr>
          <p:cNvSpPr/>
          <p:nvPr/>
        </p:nvSpPr>
        <p:spPr>
          <a:xfrm>
            <a:off x="8046812" y="1399186"/>
            <a:ext cx="554182" cy="554182"/>
          </a:xfrm>
          <a:prstGeom prst="hept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FD292E-A428-417F-A2D2-D12D3DB2B912}"/>
              </a:ext>
            </a:extLst>
          </p:cNvPr>
          <p:cNvSpPr/>
          <p:nvPr/>
        </p:nvSpPr>
        <p:spPr>
          <a:xfrm>
            <a:off x="8842159" y="1388521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Enhancement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AB54DDE2-7717-41E6-8925-35B3C4003EB2}"/>
              </a:ext>
            </a:extLst>
          </p:cNvPr>
          <p:cNvSpPr/>
          <p:nvPr/>
        </p:nvSpPr>
        <p:spPr>
          <a:xfrm>
            <a:off x="8046812" y="2255661"/>
            <a:ext cx="554182" cy="554182"/>
          </a:xfrm>
          <a:prstGeom prst="heptag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3509C-09C1-43B9-994F-CE8B7FEA11DB}"/>
              </a:ext>
            </a:extLst>
          </p:cNvPr>
          <p:cNvSpPr/>
          <p:nvPr/>
        </p:nvSpPr>
        <p:spPr>
          <a:xfrm>
            <a:off x="8842159" y="2260495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95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62">
            <a:extLst>
              <a:ext uri="{FF2B5EF4-FFF2-40B4-BE49-F238E27FC236}">
                <a16:creationId xmlns:a16="http://schemas.microsoft.com/office/drawing/2014/main" id="{04E3BAB2-2056-4267-B8EF-993840A44998}"/>
              </a:ext>
            </a:extLst>
          </p:cNvPr>
          <p:cNvSpPr txBox="1">
            <a:spLocks/>
          </p:cNvSpPr>
          <p:nvPr/>
        </p:nvSpPr>
        <p:spPr>
          <a:xfrm>
            <a:off x="2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</p:spPr>
        <p:txBody>
          <a:bodyPr spcFirstLastPara="1" wrap="square" lIns="91425" tIns="91425" rIns="91425" bIns="91425" numCol="2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39700" marR="0" lvl="0" indent="0" algn="ctr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ora" panose="020005030000000200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25782" y="1153621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23748" y="322624"/>
            <a:ext cx="12191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Future Enhancement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1CAF7-188D-48C5-BBF1-7A8CD5CFD1E2}"/>
              </a:ext>
            </a:extLst>
          </p:cNvPr>
          <p:cNvSpPr txBox="1"/>
          <p:nvPr/>
        </p:nvSpPr>
        <p:spPr>
          <a:xfrm>
            <a:off x="341086" y="1476245"/>
            <a:ext cx="115098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The limitation of the proposed system is its computational speed, especially with respect to sliding-window validation as the computational cost increases with the number of forward day predictions.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The proposed model does not predict well for sudden changes in the trend of stock data.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This occurs due to external factors and real-world changes affecting the stock market.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We can overcome this by implementing Sentiment Analysis and Neural Networks to enhance the proposed model.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 can modify the same system to an online-learning system that adapts in real-time.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5788C-9AF9-4B71-B3F9-BF65A2966D6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62">
            <a:extLst>
              <a:ext uri="{FF2B5EF4-FFF2-40B4-BE49-F238E27FC236}">
                <a16:creationId xmlns:a16="http://schemas.microsoft.com/office/drawing/2014/main" id="{04E3BAB2-2056-4267-B8EF-993840A44998}"/>
              </a:ext>
            </a:extLst>
          </p:cNvPr>
          <p:cNvSpPr txBox="1">
            <a:spLocks/>
          </p:cNvSpPr>
          <p:nvPr/>
        </p:nvSpPr>
        <p:spPr>
          <a:xfrm>
            <a:off x="2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</p:spPr>
        <p:txBody>
          <a:bodyPr spcFirstLastPara="1" wrap="square" lIns="91425" tIns="91425" rIns="91425" bIns="91425" numCol="2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39700" marR="0" lvl="0" indent="0" algn="ctr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ora" panose="020005030000000200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25784" y="1476244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-1" y="593609"/>
            <a:ext cx="12191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Conclusion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1CAF7-188D-48C5-BBF1-7A8CD5CFD1E2}"/>
              </a:ext>
            </a:extLst>
          </p:cNvPr>
          <p:cNvSpPr txBox="1"/>
          <p:nvPr/>
        </p:nvSpPr>
        <p:spPr>
          <a:xfrm>
            <a:off x="364833" y="2018215"/>
            <a:ext cx="11509828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defTabSz="457200"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Thus, as we can see above in our proposed method, we train the data using existing stock dataset that is available. We use this data to predict and forecast the stock price of n-days into the future.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The average performance of the model decreases with increase in number of days, due 	to unpredictable changes in trend.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	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he current system can update its training set as each day passes so as to detect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newer 	trends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and behave like an online-learning system that predicts stock in real-time.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363D-7BB7-471A-95FC-FC11957E347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131802-474A-4B85-947A-899C17A56C65}"/>
              </a:ext>
            </a:extLst>
          </p:cNvPr>
          <p:cNvSpPr/>
          <p:nvPr/>
        </p:nvSpPr>
        <p:spPr>
          <a:xfrm>
            <a:off x="4009292" y="0"/>
            <a:ext cx="818270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1024-8060-4BEA-AB9C-C6F47690E3FC}"/>
              </a:ext>
            </a:extLst>
          </p:cNvPr>
          <p:cNvSpPr txBox="1"/>
          <p:nvPr/>
        </p:nvSpPr>
        <p:spPr>
          <a:xfrm>
            <a:off x="4038047" y="2295134"/>
            <a:ext cx="818270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Thank You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946CE-ADCF-4A5E-A0A2-956C4DA7B283}"/>
              </a:ext>
            </a:extLst>
          </p:cNvPr>
          <p:cNvSpPr/>
          <p:nvPr/>
        </p:nvSpPr>
        <p:spPr>
          <a:xfrm>
            <a:off x="6446493" y="3383281"/>
            <a:ext cx="33658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E5756-F322-47DB-A91C-D0FB6D3A1559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CF019-6FD0-49F0-8B9F-D857D78B5F2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50" y="1463040"/>
            <a:ext cx="11408899" cy="4874456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Time series forecasting has been widely used to determine the future prices of stock, and the analysis and modelling of finance time series importantly guide investors’ decisions and trades 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work proposes an intelligent time series prediction system that uses sliding-window optimization for the purpose of predicting the stock prices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system has a graphical user interface and functions as a stand-alone application.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proposed model is a promising predictive technique for highly non-linear time series, whose patterns are difficult to capture by traditional models.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53BD7-B584-4695-9F8C-C35FAFEB9FE2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  <a:noFill/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28" y="1420837"/>
            <a:ext cx="10725944" cy="4689024"/>
          </a:xfrm>
        </p:spPr>
        <p:txBody>
          <a:bodyPr anchor="ctr">
            <a:normAutofit/>
          </a:bodyPr>
          <a:lstStyle/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Financial markets are highly volatile and generate huge amounts of data daily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is the most popular financial market instrument and its value changes quickly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Stock prices are predicted to determine the future value of companies’ stock or other financial instruments that are marketed on financial exchanges 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However, the stock market is influenced by many factors such as political events, economic conditions and traders’ expectation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76D4A-A096-4342-BD14-B1C5D90725DE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" y="269838"/>
            <a:ext cx="12192000" cy="686765"/>
          </a:xfrm>
          <a:noFill/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219200"/>
            <a:ext cx="11489635" cy="517201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Machine Learning is the field of study that gives computers the ability to learn without being explicitly programmed</a:t>
            </a:r>
          </a:p>
          <a:p>
            <a:endParaRPr lang="en-GB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200" dirty="0"/>
              <a:t>More formally, it can defined as,</a:t>
            </a:r>
          </a:p>
          <a:p>
            <a:pPr marL="0" indent="0" algn="just">
              <a:buNone/>
            </a:pPr>
            <a:r>
              <a:rPr lang="en-GB" sz="2200" b="1" dirty="0"/>
              <a:t>A computer program is said to learn from experience E with respect to some class of tasks T and performance measure P, if its performance at tasks in T, as measured by P, improves with experience E</a:t>
            </a:r>
          </a:p>
          <a:p>
            <a:pPr marL="0" indent="0" algn="just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dirty="0"/>
              <a:t>Example: playing checkers.</a:t>
            </a:r>
          </a:p>
          <a:p>
            <a:pPr marL="0" indent="0" algn="just">
              <a:buNone/>
            </a:pPr>
            <a:r>
              <a:rPr lang="en-GB" sz="2200" i="1" dirty="0"/>
              <a:t>				E = the </a:t>
            </a:r>
            <a:r>
              <a:rPr lang="en-GB" sz="2200" b="1" i="1" dirty="0"/>
              <a:t>experience</a:t>
            </a:r>
            <a:r>
              <a:rPr lang="en-GB" sz="2200" i="1" dirty="0"/>
              <a:t> of playing many games of checkers</a:t>
            </a:r>
          </a:p>
          <a:p>
            <a:pPr marL="0" indent="0" algn="just">
              <a:buNone/>
            </a:pPr>
            <a:r>
              <a:rPr lang="en-GB" sz="2200" i="1" dirty="0"/>
              <a:t>				T = the </a:t>
            </a:r>
            <a:r>
              <a:rPr lang="en-GB" sz="2200" b="1" i="1" dirty="0"/>
              <a:t>task</a:t>
            </a:r>
            <a:r>
              <a:rPr lang="en-GB" sz="2200" i="1" dirty="0"/>
              <a:t> of playing checkers.</a:t>
            </a:r>
          </a:p>
          <a:p>
            <a:pPr marL="0" indent="0" algn="just">
              <a:buNone/>
            </a:pPr>
            <a:r>
              <a:rPr lang="en-GB" sz="2200" i="1" dirty="0"/>
              <a:t>				P = the </a:t>
            </a:r>
            <a:r>
              <a:rPr lang="en-GB" sz="2200" b="1" i="1" dirty="0"/>
              <a:t>probability</a:t>
            </a:r>
            <a:r>
              <a:rPr lang="en-GB" sz="2200" i="1" dirty="0"/>
              <a:t> that the program will win the next game.</a:t>
            </a:r>
            <a:endParaRPr lang="en-GB" sz="2200" i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F3D54-3381-4E86-8258-060826F72910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Machine Learning in Stock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83" y="1674055"/>
            <a:ext cx="10522634" cy="4914107"/>
          </a:xfrm>
        </p:spPr>
        <p:txBody>
          <a:bodyPr anchor="ctr">
            <a:noAutofit/>
          </a:bodyPr>
          <a:lstStyle/>
          <a:p>
            <a:pPr algn="just"/>
            <a:r>
              <a:rPr lang="en-GB" sz="2100" dirty="0">
                <a:solidFill>
                  <a:schemeClr val="tx1"/>
                </a:solidFill>
              </a:rPr>
              <a:t>The field of Machine Learning is vast and plays a key role in a wide range of critical applications.</a:t>
            </a:r>
          </a:p>
          <a:p>
            <a:pPr algn="just"/>
            <a:endParaRPr lang="en-GB" sz="2100" dirty="0">
              <a:solidFill>
                <a:schemeClr val="tx1"/>
              </a:solidFill>
            </a:endParaRPr>
          </a:p>
          <a:p>
            <a:pPr algn="just"/>
            <a:r>
              <a:rPr lang="en-GB" sz="2100" dirty="0">
                <a:solidFill>
                  <a:schemeClr val="tx1"/>
                </a:solidFill>
              </a:rPr>
              <a:t>The concept of </a:t>
            </a:r>
            <a:r>
              <a:rPr lang="en-GB" sz="2100" b="1" dirty="0">
                <a:solidFill>
                  <a:schemeClr val="tx1"/>
                </a:solidFill>
              </a:rPr>
              <a:t>Support Vector Machines (SVM) </a:t>
            </a:r>
            <a:r>
              <a:rPr lang="en-GB" sz="2100" dirty="0">
                <a:solidFill>
                  <a:schemeClr val="tx1"/>
                </a:solidFill>
              </a:rPr>
              <a:t>have advanced features that are reflected in their good generalization capacity and fast computation.</a:t>
            </a:r>
          </a:p>
          <a:p>
            <a:pPr algn="just"/>
            <a:endParaRPr lang="en-GB" sz="2100" dirty="0">
              <a:solidFill>
                <a:schemeClr val="tx1"/>
              </a:solidFill>
            </a:endParaRPr>
          </a:p>
          <a:p>
            <a:pPr algn="just"/>
            <a:r>
              <a:rPr lang="en-GB" sz="2100" dirty="0">
                <a:solidFill>
                  <a:schemeClr val="tx1"/>
                </a:solidFill>
              </a:rPr>
              <a:t>Predicting the stock market involves predicting the closing prices of a company’s stock for any given number of days ahead.</a:t>
            </a:r>
          </a:p>
          <a:p>
            <a:pPr algn="just"/>
            <a:endParaRPr lang="en-GB" sz="2100" dirty="0">
              <a:solidFill>
                <a:schemeClr val="tx1"/>
              </a:solidFill>
            </a:endParaRPr>
          </a:p>
          <a:p>
            <a:pPr algn="just"/>
            <a:r>
              <a:rPr lang="en-GB" sz="2100" dirty="0">
                <a:solidFill>
                  <a:schemeClr val="tx1"/>
                </a:solidFill>
              </a:rPr>
              <a:t>SVMs can be used to perform Linear Regression on previous stock data to predict the closing prices using Time series forecasting and other optimization algorithms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3D928-C60F-4543-B02E-F9016B95BBA3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Existing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" y="1331259"/>
            <a:ext cx="10789921" cy="5256903"/>
          </a:xfrm>
        </p:spPr>
        <p:txBody>
          <a:bodyPr anchor="ctr">
            <a:normAutofit/>
          </a:bodyPr>
          <a:lstStyle/>
          <a:p>
            <a:pPr algn="just"/>
            <a:r>
              <a:rPr lang="en-GB" sz="2100" dirty="0"/>
              <a:t>Time series forecasting consists of a research area designed to solve various problems, mainly in the financial area</a:t>
            </a:r>
          </a:p>
          <a:p>
            <a:pPr algn="just"/>
            <a:endParaRPr lang="en-GB" sz="2100" dirty="0"/>
          </a:p>
          <a:p>
            <a:pPr algn="just"/>
            <a:r>
              <a:rPr lang="en-GB" sz="2100" dirty="0"/>
              <a:t>Support vector regression (SVR), a variant of the SVM, is typically used to solve nonlinear regression problems by constructing the input-output mapping function.</a:t>
            </a:r>
          </a:p>
          <a:p>
            <a:pPr algn="just"/>
            <a:endParaRPr lang="en-GB" sz="2100" dirty="0"/>
          </a:p>
          <a:p>
            <a:pPr algn="just"/>
            <a:r>
              <a:rPr lang="en-GB" sz="2100" dirty="0"/>
              <a:t>The least squares support vector regression (LSSVR) algorithm is a further development of SVR and its use considerably reduces computational complexity and increases efficiency compared to standard SVR.	</a:t>
            </a:r>
          </a:p>
          <a:p>
            <a:pPr algn="just"/>
            <a:endParaRPr lang="en-GB" sz="2100" dirty="0"/>
          </a:p>
          <a:p>
            <a:pPr algn="just"/>
            <a:r>
              <a:rPr lang="en-GB" sz="2100" dirty="0"/>
              <a:t>The Firefly Algorithm (FA), which is a nature-inspired metaheuristic method, has recently performed extremely well in solving various optimization problems.</a:t>
            </a:r>
            <a:endParaRPr lang="en-GB" sz="2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8F31C6-DAFD-4FE0-BF72-6F1EF30A9AC3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6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" y="1331259"/>
            <a:ext cx="10789921" cy="5256903"/>
          </a:xfrm>
        </p:spPr>
        <p:txBody>
          <a:bodyPr anchor="t">
            <a:normAutofit/>
          </a:bodyPr>
          <a:lstStyle/>
          <a:p>
            <a:pPr algn="just"/>
            <a:r>
              <a:rPr lang="en-GB" sz="2100" dirty="0">
                <a:solidFill>
                  <a:schemeClr val="tx1"/>
                </a:solidFill>
              </a:rPr>
              <a:t>The existing system focuses on the stock price market in Taiwan, but does not generalize for other markets worldwide.</a:t>
            </a:r>
          </a:p>
          <a:p>
            <a:pPr algn="just"/>
            <a:endParaRPr lang="en-GB" sz="2100" dirty="0"/>
          </a:p>
          <a:p>
            <a:pPr algn="just"/>
            <a:endParaRPr lang="en-GB" sz="2100" dirty="0"/>
          </a:p>
          <a:p>
            <a:pPr algn="just"/>
            <a:r>
              <a:rPr lang="en-GB" sz="2100" dirty="0">
                <a:solidFill>
                  <a:schemeClr val="tx1"/>
                </a:solidFill>
              </a:rPr>
              <a:t>The system does not allow the import of raw data directly</a:t>
            </a:r>
          </a:p>
          <a:p>
            <a:pPr algn="just"/>
            <a:endParaRPr lang="en-GB" sz="2100" dirty="0"/>
          </a:p>
          <a:p>
            <a:pPr algn="just"/>
            <a:endParaRPr lang="en-GB" sz="2100" dirty="0"/>
          </a:p>
          <a:p>
            <a:pPr algn="just"/>
            <a:r>
              <a:rPr lang="en-GB" sz="2100" dirty="0"/>
              <a:t>The existing system cannot be used to analyze multi-variate time series</a:t>
            </a:r>
          </a:p>
          <a:p>
            <a:pPr algn="just"/>
            <a:endParaRPr lang="en-GB" sz="2100" dirty="0">
              <a:solidFill>
                <a:schemeClr val="tx1"/>
              </a:solidFill>
            </a:endParaRPr>
          </a:p>
          <a:p>
            <a:pPr algn="just"/>
            <a:endParaRPr lang="en-GB" sz="2100" dirty="0">
              <a:solidFill>
                <a:schemeClr val="tx1"/>
              </a:solidFill>
            </a:endParaRPr>
          </a:p>
          <a:p>
            <a:pPr algn="just"/>
            <a:r>
              <a:rPr lang="en-GB" sz="2100" dirty="0"/>
              <a:t>Lastly, the system does not have a user-interface which can be distributed as a web app to users for personal use</a:t>
            </a:r>
            <a:endParaRPr lang="en-GB" sz="21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GB" sz="2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C785E-2C8E-4EAD-9BBC-B24037DA2448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4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617784"/>
            <a:ext cx="11085342" cy="4689024"/>
          </a:xfrm>
        </p:spPr>
        <p:txBody>
          <a:bodyPr>
            <a:normAutofit/>
          </a:bodyPr>
          <a:lstStyle/>
          <a:p>
            <a:pPr algn="just"/>
            <a:r>
              <a:rPr lang="en-GB" sz="2200" dirty="0"/>
              <a:t>To generalize the application of the existing system, our work uses the system to estimate other stocks in similar emerging markets and mature markets</a:t>
            </a:r>
          </a:p>
          <a:p>
            <a:pPr algn="just"/>
            <a:endParaRPr lang="en-GB" sz="2200" dirty="0"/>
          </a:p>
          <a:p>
            <a:pPr algn="just"/>
            <a:r>
              <a:rPr lang="en-GB" sz="2200" dirty="0"/>
              <a:t>The system can be extended to analyze multivariate time series data and import raw dataset directly</a:t>
            </a:r>
          </a:p>
          <a:p>
            <a:pPr algn="just"/>
            <a:endParaRPr lang="en-GB" sz="2200" dirty="0"/>
          </a:p>
          <a:p>
            <a:pPr algn="just"/>
            <a:r>
              <a:rPr lang="en-GB" sz="2200" dirty="0"/>
              <a:t>Profit can be maximized even when the corporate stock market is has lower value</a:t>
            </a:r>
          </a:p>
          <a:p>
            <a:pPr algn="just"/>
            <a:endParaRPr lang="en-GB" sz="2200" dirty="0"/>
          </a:p>
          <a:p>
            <a:pPr algn="just"/>
            <a:r>
              <a:rPr lang="en-GB" sz="2200" dirty="0"/>
              <a:t>The development of a web-based application has been considered to improve the user-friendliness and usability of the expert system.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60855-DFAA-485C-BF85-D8586B903884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Stock Market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1011</Words>
  <Application>Microsoft Office PowerPoint</Application>
  <PresentationFormat>Widescreen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Century Gothic</vt:lpstr>
      <vt:lpstr>Century Schoolbook</vt:lpstr>
      <vt:lpstr>Corbel</vt:lpstr>
      <vt:lpstr>Lora</vt:lpstr>
      <vt:lpstr>Roboto</vt:lpstr>
      <vt:lpstr>Wingdings</vt:lpstr>
      <vt:lpstr>Wingdings 3</vt:lpstr>
      <vt:lpstr>Office Theme</vt:lpstr>
      <vt:lpstr>Mesh</vt:lpstr>
      <vt:lpstr>1_Ion</vt:lpstr>
      <vt:lpstr>Ion</vt:lpstr>
      <vt:lpstr>Headlines</vt:lpstr>
      <vt:lpstr>PowerPoint Presentation</vt:lpstr>
      <vt:lpstr>PowerPoint Presentation</vt:lpstr>
      <vt:lpstr>Abstract</vt:lpstr>
      <vt:lpstr>Introduction</vt:lpstr>
      <vt:lpstr>What is Machine Learning</vt:lpstr>
      <vt:lpstr>Machine Learning in Stock Prediction</vt:lpstr>
      <vt:lpstr>Existing Methods</vt:lpstr>
      <vt:lpstr>Disadvantages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 Balaji</dc:creator>
  <cp:lastModifiedBy>Aravind Balaji</cp:lastModifiedBy>
  <cp:revision>40</cp:revision>
  <dcterms:created xsi:type="dcterms:W3CDTF">2018-06-10T07:42:41Z</dcterms:created>
  <dcterms:modified xsi:type="dcterms:W3CDTF">2018-06-12T08:09:37Z</dcterms:modified>
</cp:coreProperties>
</file>